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76"/>
    <p:restoredTop sz="94694"/>
  </p:normalViewPr>
  <p:slideViewPr>
    <p:cSldViewPr snapToGrid="0">
      <p:cViewPr varScale="1">
        <p:scale>
          <a:sx n="77" d="100"/>
          <a:sy n="77" d="100"/>
        </p:scale>
        <p:origin x="2616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3652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965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2740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3341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0403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019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5640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6766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2439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9739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313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DE4AA-D287-D446-826B-68F75EFAB63F}" type="datetimeFigureOut">
              <a:rPr kumimoji="1" lang="ja-JP" altLang="en-US" smtClean="0"/>
              <a:t>2025/1/30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F33B0-4E39-6744-881E-EE371CA3F3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6421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kumimoji="1"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kumimoji="1"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kumimoji="1"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B4198A5-F61F-9711-D0A1-C6A43466F0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5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914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F97FE7C-737C-C25D-DDF9-EFED786657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756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E70B9D2-C54E-A7F0-725C-FECFEDE97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573"/>
            <a:ext cx="7560000" cy="1068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7730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BF6FB861-C90F-05D3-C085-E54EA3160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604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E5F75F02-1D04-7278-2492-227DDE556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65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4AEC6B8A-4F96-4704-2939-F8309C107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" y="0"/>
            <a:ext cx="7560000" cy="10693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4247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53CE20D-A521-356F-86B1-F509D1044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3573"/>
            <a:ext cx="7560000" cy="1068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600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6BF818-0BCF-C723-B3E9-D695409F4BFE}"/>
              </a:ext>
            </a:extLst>
          </p:cNvPr>
          <p:cNvSpPr txBox="1"/>
          <p:nvPr/>
        </p:nvSpPr>
        <p:spPr>
          <a:xfrm>
            <a:off x="32084" y="76694"/>
            <a:ext cx="2518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保護者向けアンケート一例：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CAEBF22-E2A9-9D36-B7B4-A052E7CEF743}"/>
              </a:ext>
            </a:extLst>
          </p:cNvPr>
          <p:cNvSpPr txBox="1"/>
          <p:nvPr/>
        </p:nvSpPr>
        <p:spPr>
          <a:xfrm>
            <a:off x="781480" y="1135034"/>
            <a:ext cx="59376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がん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教育用教材</a:t>
            </a:r>
            <a:r>
              <a:rPr lang="en-US" altLang="ja-JP" b="1" dirty="0">
                <a:solidFill>
                  <a:srgbClr val="202124"/>
                </a:solidFill>
                <a:latin typeface="+mn-ea"/>
              </a:rPr>
              <a:t>『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未完成マンガ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』</a:t>
            </a:r>
            <a:r>
              <a:rPr lang="ja-JP" altLang="en-US" b="1" i="0" dirty="0">
                <a:solidFill>
                  <a:srgbClr val="202124"/>
                </a:solidFill>
                <a:effectLst/>
                <a:latin typeface="+mn-ea"/>
              </a:rPr>
              <a:t>について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のアンケート</a:t>
            </a:r>
            <a:endParaRPr lang="ja-JP" altLang="en-US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B1B1720-2039-D992-09AA-AB2171690FBA}"/>
              </a:ext>
            </a:extLst>
          </p:cNvPr>
          <p:cNvSpPr txBox="1"/>
          <p:nvPr/>
        </p:nvSpPr>
        <p:spPr>
          <a:xfrm>
            <a:off x="781479" y="1605291"/>
            <a:ext cx="61023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b="0" i="0">
                <a:solidFill>
                  <a:srgbClr val="202124"/>
                </a:solidFill>
                <a:effectLst/>
                <a:latin typeface="+mn-ea"/>
              </a:rPr>
              <a:t>日本がん・生殖医療学会が監修した</a:t>
            </a:r>
            <a:r>
              <a:rPr kumimoji="1" lang="ja-JP" altLang="en-US" sz="1200"/>
              <a:t>がん教育用教材</a:t>
            </a:r>
            <a:r>
              <a:rPr kumimoji="1" lang="en-US" altLang="ja-JP" sz="1200" dirty="0"/>
              <a:t>『</a:t>
            </a:r>
            <a:r>
              <a:rPr kumimoji="1" lang="ja-JP" altLang="en-US" sz="1200"/>
              <a:t>未完成マンガ</a:t>
            </a:r>
            <a:r>
              <a:rPr kumimoji="1" lang="en-US" altLang="ja-JP" sz="1200" dirty="0"/>
              <a:t>』</a:t>
            </a:r>
            <a:r>
              <a:rPr lang="ja-JP" altLang="en-US" sz="1200" b="0" i="0">
                <a:solidFill>
                  <a:srgbClr val="202124"/>
                </a:solidFill>
                <a:effectLst/>
                <a:latin typeface="+mn-ea"/>
              </a:rPr>
              <a:t>を用いた授業を実施いたしました。お子さまが持ち帰られたプリントの内容をご覧の上、ご家庭でも話題にしていただきながら、アンケートへのご回答をよろしくお願いいたします。今後の「がん教育」の進め方、教材開発の参考にさせていただければと存じます。</a:t>
            </a:r>
            <a:endParaRPr lang="ja-JP" altLang="en-US" sz="12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F511387-5546-A5BA-B8EE-21C4AD803B61}"/>
              </a:ext>
            </a:extLst>
          </p:cNvPr>
          <p:cNvSpPr txBox="1"/>
          <p:nvPr/>
        </p:nvSpPr>
        <p:spPr>
          <a:xfrm>
            <a:off x="781480" y="2510914"/>
            <a:ext cx="6102366" cy="74649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①中学校において令和</a:t>
            </a:r>
            <a:r>
              <a:rPr lang="en-US" altLang="ja-JP" sz="1100" b="1" dirty="0">
                <a:latin typeface="+mn-ea"/>
              </a:rPr>
              <a:t>3</a:t>
            </a:r>
            <a:r>
              <a:rPr lang="ja-JP" altLang="en-US" sz="1100" b="1" dirty="0">
                <a:latin typeface="+mn-ea"/>
              </a:rPr>
              <a:t>年度から「がん教育」が必修化していたことをご存じでした</a:t>
            </a:r>
            <a:r>
              <a:rPr lang="ja-JP" altLang="en-US" sz="1100" b="1">
                <a:latin typeface="+mn-ea"/>
              </a:rPr>
              <a:t>か？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〇知っていた　〇知らなかった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②</a:t>
            </a:r>
            <a:r>
              <a:rPr lang="ja-JP" altLang="en-US" sz="1100" b="1">
                <a:latin typeface="+mn-ea"/>
              </a:rPr>
              <a:t>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>
                <a:latin typeface="+mn-ea"/>
              </a:rPr>
              <a:t>未完成マンガ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>
                <a:latin typeface="+mn-ea"/>
              </a:rPr>
              <a:t>を</a:t>
            </a:r>
            <a:r>
              <a:rPr lang="ja-JP" altLang="en-US" sz="1100" b="1" dirty="0">
                <a:latin typeface="+mn-ea"/>
              </a:rPr>
              <a:t>中心とした授業内容について、お子さまの感想として、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</a:t>
            </a:r>
            <a:r>
              <a:rPr lang="ja-JP" altLang="en-US" sz="1100" b="1">
                <a:latin typeface="+mn-ea"/>
              </a:rPr>
              <a:t>ください。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③お子さまの感想として、②の選択肢を選んだ理由をお聞かせ</a:t>
            </a:r>
            <a:r>
              <a:rPr lang="ja-JP" altLang="en-US" sz="1100" b="1">
                <a:latin typeface="+mn-ea"/>
              </a:rPr>
              <a:t>ください。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字程度で大丈夫です。もっと多く書いて頂いても問題ありません。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>
                <a:latin typeface="+mn-ea"/>
              </a:rPr>
              <a:t>④今回の</a:t>
            </a:r>
            <a:r>
              <a:rPr lang="en-US" altLang="ja-JP" sz="1100" b="1" dirty="0">
                <a:latin typeface="+mn-ea"/>
              </a:rPr>
              <a:t>『</a:t>
            </a:r>
            <a:r>
              <a:rPr lang="ja-JP" altLang="en-US" sz="1100" b="1">
                <a:latin typeface="+mn-ea"/>
              </a:rPr>
              <a:t>未完成マンガ</a:t>
            </a:r>
            <a:r>
              <a:rPr lang="en-US" altLang="ja-JP" sz="1100" b="1" dirty="0">
                <a:latin typeface="+mn-ea"/>
              </a:rPr>
              <a:t>』</a:t>
            </a:r>
            <a:r>
              <a:rPr lang="ja-JP" altLang="en-US" sz="1100" b="1">
                <a:latin typeface="+mn-ea"/>
              </a:rPr>
              <a:t>を</a:t>
            </a:r>
            <a:r>
              <a:rPr lang="ja-JP" altLang="en-US" sz="1100" b="1" dirty="0">
                <a:latin typeface="+mn-ea"/>
              </a:rPr>
              <a:t>中心とした授業内容について、保護者さまの感想として、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もっとも近いものをお選び</a:t>
            </a:r>
            <a:r>
              <a:rPr lang="ja-JP" altLang="en-US" sz="1100" b="1">
                <a:latin typeface="+mn-ea"/>
              </a:rPr>
              <a:t>ください。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〇非常に良かった　〇良かった　〇普通　〇悪かった　〇非常に悪かった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⑤保護者さまの感想として、④の選択肢を選んだ理由をお聞かせ</a:t>
            </a:r>
            <a:r>
              <a:rPr lang="ja-JP" altLang="en-US" sz="1100" b="1">
                <a:latin typeface="+mn-ea"/>
              </a:rPr>
              <a:t>ください。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字程度で大丈夫です。もっと多く書いて頂いても問題ありません。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⑥今回の授業内容の共有を通じて、ご家庭内で「がん」について、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>
                <a:latin typeface="+mn-ea"/>
              </a:rPr>
              <a:t>　どの</a:t>
            </a:r>
            <a:r>
              <a:rPr lang="ja-JP" altLang="en-US" sz="1100" b="1" dirty="0">
                <a:latin typeface="+mn-ea"/>
              </a:rPr>
              <a:t>ような会話がなされました</a:t>
            </a:r>
            <a:r>
              <a:rPr lang="ja-JP" altLang="en-US" sz="1100" b="1">
                <a:latin typeface="+mn-ea"/>
              </a:rPr>
              <a:t>か？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>
                <a:latin typeface="+mn-ea"/>
              </a:rPr>
              <a:t>　</a:t>
            </a:r>
            <a:r>
              <a:rPr lang="en-US" altLang="ja-JP" sz="1100" dirty="0">
                <a:latin typeface="+mn-ea"/>
              </a:rPr>
              <a:t>※15</a:t>
            </a:r>
            <a:r>
              <a:rPr lang="ja-JP" altLang="en-US" sz="1100" dirty="0">
                <a:latin typeface="+mn-ea"/>
              </a:rPr>
              <a:t>字～</a:t>
            </a:r>
            <a:r>
              <a:rPr lang="en-US" altLang="ja-JP" sz="1100" dirty="0">
                <a:latin typeface="+mn-ea"/>
              </a:rPr>
              <a:t>20</a:t>
            </a:r>
            <a:r>
              <a:rPr lang="ja-JP" altLang="en-US" sz="1100" dirty="0">
                <a:latin typeface="+mn-ea"/>
              </a:rPr>
              <a:t>字程度で大丈夫です。もっと多く書いて頂いても問題ありません。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⑦今回の授業内容の共有を通じて、「がんになりにくい行動」のひとつである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「がん検診」受診の意欲は高まりました</a:t>
            </a:r>
            <a:r>
              <a:rPr lang="ja-JP" altLang="en-US" sz="1100" b="1">
                <a:latin typeface="+mn-ea"/>
              </a:rPr>
              <a:t>か？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〇非常に高まった　〇高まった　〇少し高まった　〇変わらない</a:t>
            </a:r>
          </a:p>
          <a:p>
            <a:pPr>
              <a:lnSpc>
                <a:spcPts val="1600"/>
              </a:lnSpc>
            </a:pP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⑧「がん教育」を行う必要性・意義について、どう感じられています</a:t>
            </a:r>
            <a:r>
              <a:rPr lang="ja-JP" altLang="en-US" sz="1100" b="1">
                <a:latin typeface="+mn-ea"/>
              </a:rPr>
              <a:t>か？</a:t>
            </a:r>
            <a:endParaRPr lang="ja-JP" altLang="en-US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〇必要性・意義をとても感じる　〇必要性・意義を感じる　〇普通</a:t>
            </a:r>
          </a:p>
          <a:p>
            <a:pPr>
              <a:lnSpc>
                <a:spcPts val="1600"/>
              </a:lnSpc>
            </a:pPr>
            <a:r>
              <a:rPr lang="ja-JP" altLang="en-US" sz="1100" dirty="0">
                <a:latin typeface="+mn-ea"/>
              </a:rPr>
              <a:t>　〇必要性・意義を感じない　〇必要性・意義を全く感じない</a:t>
            </a:r>
            <a:endParaRPr lang="en-US" altLang="ja-JP" sz="1100" dirty="0">
              <a:latin typeface="+mn-ea"/>
            </a:endParaRPr>
          </a:p>
          <a:p>
            <a:pPr>
              <a:lnSpc>
                <a:spcPts val="1600"/>
              </a:lnSpc>
            </a:pPr>
            <a:endParaRPr lang="ja-JP" altLang="en-US" sz="1100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⑨今回の授業内容、また「がん教育」の進め方等について</a:t>
            </a:r>
            <a:endParaRPr lang="en-US" altLang="ja-JP" sz="1100" b="1" dirty="0">
              <a:latin typeface="+mn-ea"/>
            </a:endParaRPr>
          </a:p>
          <a:p>
            <a:pPr>
              <a:lnSpc>
                <a:spcPts val="1600"/>
              </a:lnSpc>
            </a:pPr>
            <a:r>
              <a:rPr lang="ja-JP" altLang="en-US" sz="1100" b="1" dirty="0">
                <a:latin typeface="+mn-ea"/>
              </a:rPr>
              <a:t>　ご意見がありましたらご記入ください。</a:t>
            </a:r>
          </a:p>
          <a:p>
            <a:pPr>
              <a:lnSpc>
                <a:spcPts val="1600"/>
              </a:lnSpc>
            </a:pPr>
            <a:r>
              <a:rPr lang="en-US" altLang="ja-JP" sz="1100" dirty="0">
                <a:latin typeface="+mn-ea"/>
              </a:rPr>
              <a:t>【</a:t>
            </a:r>
            <a:r>
              <a:rPr lang="ja-JP" altLang="en-US" sz="1100">
                <a:latin typeface="+mn-ea"/>
              </a:rPr>
              <a:t>　　　　　　　　　　　　　　　　　　　　　　　　　　　　　　　　　　　　　　　　</a:t>
            </a:r>
            <a:r>
              <a:rPr lang="en-US" altLang="ja-JP" sz="1100" dirty="0">
                <a:latin typeface="+mn-ea"/>
              </a:rPr>
              <a:t>】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EC75420-4B88-10C6-3ED3-15586AD7F2F3}"/>
              </a:ext>
            </a:extLst>
          </p:cNvPr>
          <p:cNvSpPr txBox="1"/>
          <p:nvPr/>
        </p:nvSpPr>
        <p:spPr>
          <a:xfrm>
            <a:off x="309610" y="10076922"/>
            <a:ext cx="65742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solidFill>
                  <a:srgbClr val="FF0000"/>
                </a:solidFill>
                <a:latin typeface="+mn-ea"/>
              </a:rPr>
              <a:t>※</a:t>
            </a:r>
            <a:r>
              <a:rPr kumimoji="1" lang="ja-JP" altLang="en-US" sz="1200" dirty="0">
                <a:solidFill>
                  <a:srgbClr val="FF0000"/>
                </a:solidFill>
                <a:latin typeface="+mn-ea"/>
              </a:rPr>
              <a:t>アンケート回答については内容に応じて、日本がん・生殖医療学会（</a:t>
            </a:r>
            <a:r>
              <a:rPr kumimoji="1" lang="en-US" altLang="ja-JP" sz="1200" dirty="0">
                <a:solidFill>
                  <a:srgbClr val="FF0000"/>
                </a:solidFill>
                <a:latin typeface="+mn-ea"/>
              </a:rPr>
              <a:t>info@j-sfp.org</a:t>
            </a:r>
            <a:r>
              <a:rPr kumimoji="1" lang="ja-JP" altLang="en-US" sz="1200" dirty="0">
                <a:solidFill>
                  <a:srgbClr val="FF0000"/>
                </a:solidFill>
                <a:latin typeface="+mn-ea"/>
              </a:rPr>
              <a:t>）へも</a:t>
            </a:r>
            <a:endParaRPr kumimoji="1" lang="en-US" altLang="ja-JP" sz="1200" dirty="0">
              <a:solidFill>
                <a:srgbClr val="FF0000"/>
              </a:solidFill>
              <a:latin typeface="+mn-ea"/>
            </a:endParaRPr>
          </a:p>
          <a:p>
            <a:r>
              <a:rPr kumimoji="1" lang="ja-JP" altLang="en-US" sz="1200" dirty="0">
                <a:solidFill>
                  <a:srgbClr val="FF0000"/>
                </a:solidFill>
                <a:latin typeface="+mn-ea"/>
              </a:rPr>
              <a:t>　フィードバックいただけますと幸いです。今後の活動の参考にさせていただきます。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62A150F-3255-D405-F881-3846E4CAC98C}"/>
              </a:ext>
            </a:extLst>
          </p:cNvPr>
          <p:cNvSpPr/>
          <p:nvPr/>
        </p:nvSpPr>
        <p:spPr>
          <a:xfrm>
            <a:off x="385011" y="486014"/>
            <a:ext cx="6731374" cy="94899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A32D24F-CBF9-D4BB-26FE-9CBE39C9EECB}"/>
              </a:ext>
            </a:extLst>
          </p:cNvPr>
          <p:cNvSpPr txBox="1"/>
          <p:nvPr/>
        </p:nvSpPr>
        <p:spPr>
          <a:xfrm>
            <a:off x="2470933" y="812068"/>
            <a:ext cx="2558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【</a:t>
            </a:r>
            <a:r>
              <a:rPr lang="ja-JP" altLang="en-US" b="1" i="0">
                <a:solidFill>
                  <a:srgbClr val="202124"/>
                </a:solidFill>
                <a:effectLst/>
                <a:latin typeface="+mn-ea"/>
              </a:rPr>
              <a:t>保護者の皆さまへ</a:t>
            </a:r>
            <a:r>
              <a:rPr lang="en-US" altLang="ja-JP" b="1" i="0" dirty="0">
                <a:solidFill>
                  <a:srgbClr val="202124"/>
                </a:solidFill>
                <a:effectLst/>
                <a:latin typeface="+mn-ea"/>
              </a:rPr>
              <a:t>】 </a:t>
            </a:r>
          </a:p>
        </p:txBody>
      </p:sp>
    </p:spTree>
    <p:extLst>
      <p:ext uri="{BB962C8B-B14F-4D97-AF65-F5344CB8AC3E}">
        <p14:creationId xmlns:p14="http://schemas.microsoft.com/office/powerpoint/2010/main" val="27774220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52</TotalTime>
  <Words>501</Words>
  <Application>Microsoft Macintosh PowerPoint</Application>
  <PresentationFormat>ユーザー設定</PresentationFormat>
  <Paragraphs>41</Paragraphs>
  <Slides>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Rena Hirose</dc:creator>
  <cp:lastModifiedBy>Rena Hirose</cp:lastModifiedBy>
  <cp:revision>16</cp:revision>
  <dcterms:created xsi:type="dcterms:W3CDTF">2025-01-25T15:20:19Z</dcterms:created>
  <dcterms:modified xsi:type="dcterms:W3CDTF">2025-01-30T12:47:40Z</dcterms:modified>
</cp:coreProperties>
</file>